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9"/>
  </p:sldMasterIdLst>
  <p:notesMasterIdLst>
    <p:notesMasterId r:id="rId54"/>
  </p:notesMasterIdLst>
  <p:sldIdLst>
    <p:sldId id="263" r:id="rId30"/>
    <p:sldId id="264" r:id="rId31"/>
    <p:sldId id="267" r:id="rId32"/>
    <p:sldId id="961" r:id="rId33"/>
    <p:sldId id="963" r:id="rId34"/>
    <p:sldId id="964" r:id="rId35"/>
    <p:sldId id="688" r:id="rId36"/>
    <p:sldId id="734" r:id="rId37"/>
    <p:sldId id="735" r:id="rId38"/>
    <p:sldId id="966" r:id="rId39"/>
    <p:sldId id="970" r:id="rId40"/>
    <p:sldId id="965" r:id="rId41"/>
    <p:sldId id="687" r:id="rId42"/>
    <p:sldId id="736" r:id="rId43"/>
    <p:sldId id="737" r:id="rId44"/>
    <p:sldId id="738" r:id="rId45"/>
    <p:sldId id="739" r:id="rId46"/>
    <p:sldId id="741" r:id="rId47"/>
    <p:sldId id="751" r:id="rId48"/>
    <p:sldId id="962" r:id="rId49"/>
    <p:sldId id="968" r:id="rId50"/>
    <p:sldId id="969" r:id="rId51"/>
    <p:sldId id="268" r:id="rId52"/>
    <p:sldId id="437" r:id="rId53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58" d="100"/>
          <a:sy n="58" d="100"/>
        </p:scale>
        <p:origin x="49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0.xml"/><Relationship Id="rId21" Type="http://schemas.openxmlformats.org/officeDocument/2006/relationships/customXml" Target="../customXml/item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Master" Target="slideMasters/slideMaster1.xml"/><Relationship Id="rId41" Type="http://schemas.openxmlformats.org/officeDocument/2006/relationships/slide" Target="slides/slide12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2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717E-27E6-1B48-8CE5-2CEAE3C604EF}" type="datetimeFigureOut">
              <a:rPr lang="es-MX" smtClean="0"/>
              <a:t>31/05/2024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50889-A014-334F-A33D-AAA3DA94E4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487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0973AAEB-53A4-8E52-A810-1D48388A7A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611E3ABC-FFB9-3F1D-4E73-344ECE9F30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364D6584-7912-46D9-859E-8DC291EE6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6ED7B28-136E-0645-A571-1C5FC1C00B51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23E1209B-4EBD-E8BC-F294-07C6205508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CAEA6DEE-F097-FDAD-E421-3B128E536E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F4A7C023-ED07-7811-8089-B241093C4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8EFACA-A0B2-2C4A-B8F8-DEB3455462D7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8DEEE2E7-159C-5856-1B32-5F96B0385D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E7587B57-BC09-CF5E-DF7D-07F67AADC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199FA753-BAB4-A566-14E5-93A66AEA2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440F86-1F98-0D43-BF5B-A1C2A934D805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69946546-5C2F-33FA-4DE2-84BACA3B30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D0307D42-F4E4-DD3A-1B0F-9B60666E41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804C679A-B211-650D-BAC0-8E058A8A5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74B87B9-380F-9A4E-A645-5606A45411A0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03751B7E-330A-D77B-F37D-AC92874003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99E0DFAC-304F-785C-1D23-53D2D87EED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AFF9C122-044A-F193-8B54-8455F1AD4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3AB090-9BF6-CA45-810C-7D38C834BEA4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BF4D68CA-13B9-B4BD-53DD-2D39967F85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8122A98A-CD14-B82A-A6E5-C69CD091D0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E215B097-96F6-71F8-6094-14561AFF3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63238F-452F-7A4C-98F5-8B496D203E37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5746F293-E467-5658-8791-B7019A2D76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7350E9CB-72D3-DAB5-1B66-BD47E5C090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0172A396-B59A-1082-BD48-C4525D8CE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2AF296F-36A5-7A47-BE3B-83C689A2B83C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72C9EB6C-A5E5-5A84-8BB1-E7DE2A49B7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271B3EF0-E96A-78CE-8E05-644B9D571D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49157A6A-DEB7-EB60-6FAD-B7C016393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ED8F88-20F7-EE4D-820B-1CAF20221125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B06BED9E-5AFF-2F02-E619-5156819969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97A6F761-88D1-9D1D-A32C-3E3CD784A7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s-MX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29FEAEE-D06F-2D87-6B7E-BA4F2D544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30469B-2A3F-5547-B8F9-3F93B06B5613}" type="slidenum">
              <a:rPr lang="es-ES" altLang="es-MX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s-ES" altLang="es-MX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24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3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8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5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5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9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9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8D327C95-60B0-6A5E-B187-CCB1B098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38093C-B684-8244-85B6-624DE53AFB2D}" type="datetimeFigureOut">
              <a:rPr lang="es-MX" altLang="es-MX"/>
              <a:pPr/>
              <a:t>31/05/2024</a:t>
            </a:fld>
            <a:endParaRPr lang="es-MX" alt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BDBA883A-9E13-5C8B-6339-A0B4C1FD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43C8513B-0396-12C7-90AE-3532AD78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3AB46-5961-6945-B36C-EB958ACBCE5B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23993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D5EB331-9DF5-D292-E637-BBA3AEB5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F2B412-3F73-EE4A-82F2-D056B93DE062}" type="datetimeFigureOut">
              <a:rPr lang="es-MX" altLang="es-MX"/>
              <a:pPr/>
              <a:t>31/05/2024</a:t>
            </a:fld>
            <a:endParaRPr lang="es-MX" alt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7951E9F-665C-4BF8-DADA-246E01692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E18AB40-36B2-6B14-1C73-861EA2A5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C284D-DF2D-3044-9078-6424000C83D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15022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9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1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73204" y="4528263"/>
            <a:ext cx="11461750" cy="1230474"/>
          </a:xfrm>
        </p:spPr>
        <p:txBody>
          <a:bodyPr/>
          <a:lstStyle/>
          <a:p>
            <a:r>
              <a:rPr lang="pt-BR" sz="4400" dirty="0"/>
              <a:t>DIDACTIC CASE TO LEARN OCULAR PATHOLOGY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Abelardo A. Rodríguez-Reyes, M.D.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Asociación para Evitar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Ceguera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México, I.A.P.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76286" y="6289651"/>
            <a:ext cx="7383350" cy="68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424427"/>
            <a:ext cx="3983562" cy="1216131"/>
          </a:xfrm>
        </p:spPr>
        <p:txBody>
          <a:bodyPr/>
          <a:lstStyle/>
          <a:p>
            <a:r>
              <a:rPr lang="pt-BR" dirty="0" err="1"/>
              <a:t>Diagnosis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14B4590-90F6-714C-0680-2D346E9B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605338"/>
            <a:ext cx="1274445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s-ES" altLang="es-MX" sz="6000" i="1" dirty="0" err="1">
                <a:solidFill>
                  <a:srgbClr val="5657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Acanthamoeba</a:t>
            </a:r>
            <a:r>
              <a:rPr lang="es-ES" altLang="es-MX" sz="6000" i="1" dirty="0">
                <a:solidFill>
                  <a:srgbClr val="5657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MX" sz="6000" dirty="0" err="1">
                <a:solidFill>
                  <a:srgbClr val="5657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Keratitis</a:t>
            </a:r>
            <a:endParaRPr lang="es-ES" altLang="es-MX" sz="6000" i="1" dirty="0">
              <a:solidFill>
                <a:srgbClr val="5657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64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424427"/>
            <a:ext cx="11665975" cy="1216131"/>
          </a:xfrm>
        </p:spPr>
        <p:txBody>
          <a:bodyPr/>
          <a:lstStyle/>
          <a:p>
            <a:r>
              <a:rPr lang="pt-BR" dirty="0"/>
              <a:t>Follow-up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664" y="2161689"/>
            <a:ext cx="13206672" cy="3748044"/>
          </a:xfrm>
        </p:spPr>
        <p:txBody>
          <a:bodyPr/>
          <a:lstStyle/>
          <a:p>
            <a:pPr marL="457200" indent="-457200" algn="just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3600" dirty="0" err="1"/>
              <a:t>Treatment</a:t>
            </a:r>
            <a:r>
              <a:rPr lang="pt-BR" sz="3600" dirty="0"/>
              <a:t> </a:t>
            </a:r>
            <a:r>
              <a:rPr lang="pt-BR" sz="3600" dirty="0" err="1"/>
              <a:t>with</a:t>
            </a:r>
            <a:r>
              <a:rPr lang="pt-BR" sz="3600" dirty="0"/>
              <a:t> </a:t>
            </a:r>
            <a:r>
              <a:rPr lang="pt-BR" sz="3600" dirty="0" err="1"/>
              <a:t>prednisolone</a:t>
            </a:r>
            <a:r>
              <a:rPr lang="pt-BR" sz="3600" dirty="0"/>
              <a:t>, </a:t>
            </a:r>
            <a:r>
              <a:rPr lang="pt-BR" sz="3600" dirty="0" err="1"/>
              <a:t>tropicamide</a:t>
            </a:r>
            <a:r>
              <a:rPr lang="pt-BR" sz="3600" dirty="0"/>
              <a:t> + </a:t>
            </a:r>
            <a:r>
              <a:rPr lang="pt-BR" sz="3600" dirty="0" err="1"/>
              <a:t>phenylephrine</a:t>
            </a:r>
            <a:r>
              <a:rPr lang="pt-BR" sz="3600" dirty="0"/>
              <a:t> </a:t>
            </a:r>
            <a:r>
              <a:rPr lang="pt-BR" sz="3600" dirty="0" err="1"/>
              <a:t>and</a:t>
            </a:r>
            <a:r>
              <a:rPr lang="pt-BR" sz="3600" dirty="0"/>
              <a:t> </a:t>
            </a:r>
            <a:r>
              <a:rPr lang="pt-BR" sz="3600" dirty="0" err="1"/>
              <a:t>valacyclovir</a:t>
            </a:r>
            <a:endParaRPr lang="pt-BR" sz="3600" dirty="0"/>
          </a:p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3600" dirty="0"/>
              <a:t> Negative </a:t>
            </a:r>
            <a:r>
              <a:rPr lang="pt-BR" sz="3600" dirty="0" err="1"/>
              <a:t>culture</a:t>
            </a:r>
            <a:r>
              <a:rPr lang="pt-BR" sz="3600" dirty="0"/>
              <a:t> </a:t>
            </a:r>
          </a:p>
          <a:p>
            <a:pPr marL="457200" indent="-457200" algn="just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3600" dirty="0"/>
              <a:t>Nodular </a:t>
            </a:r>
            <a:r>
              <a:rPr lang="pt-BR" sz="3600" dirty="0" err="1"/>
              <a:t>infiltrate</a:t>
            </a:r>
            <a:r>
              <a:rPr lang="pt-BR" sz="3600" dirty="0"/>
              <a:t> </a:t>
            </a:r>
            <a:r>
              <a:rPr lang="pt-BR" sz="3600" dirty="0" err="1"/>
              <a:t>developed</a:t>
            </a:r>
            <a:r>
              <a:rPr lang="pt-BR" sz="3600" dirty="0"/>
              <a:t> in </a:t>
            </a:r>
            <a:r>
              <a:rPr lang="pt-BR" sz="3600" dirty="0" err="1"/>
              <a:t>the</a:t>
            </a:r>
            <a:r>
              <a:rPr lang="pt-BR" sz="3600" dirty="0"/>
              <a:t> </a:t>
            </a:r>
            <a:r>
              <a:rPr lang="pt-BR" sz="3600" dirty="0" err="1"/>
              <a:t>recipient</a:t>
            </a:r>
            <a:r>
              <a:rPr lang="pt-BR" sz="3600" dirty="0"/>
              <a:t> </a:t>
            </a:r>
            <a:r>
              <a:rPr lang="pt-BR" sz="3600" dirty="0" err="1"/>
              <a:t>cornea</a:t>
            </a:r>
            <a:r>
              <a:rPr lang="pt-BR" sz="3600" dirty="0"/>
              <a:t> </a:t>
            </a:r>
            <a:r>
              <a:rPr lang="pt-BR" sz="3600" dirty="0" err="1"/>
              <a:t>and</a:t>
            </a:r>
            <a:r>
              <a:rPr lang="pt-BR" sz="3600" dirty="0"/>
              <a:t> </a:t>
            </a:r>
            <a:r>
              <a:rPr lang="pt-BR" sz="3600" dirty="0" err="1"/>
              <a:t>inflammatory</a:t>
            </a:r>
            <a:r>
              <a:rPr lang="pt-BR" sz="3600" dirty="0"/>
              <a:t> </a:t>
            </a:r>
            <a:r>
              <a:rPr lang="pt-BR" sz="3600" dirty="0" err="1"/>
              <a:t>infiltrate</a:t>
            </a:r>
            <a:r>
              <a:rPr lang="pt-BR" sz="3600" dirty="0"/>
              <a:t> in </a:t>
            </a:r>
            <a:r>
              <a:rPr lang="pt-BR" sz="3600" dirty="0" err="1"/>
              <a:t>the</a:t>
            </a:r>
            <a:r>
              <a:rPr lang="pt-BR" sz="3600" dirty="0"/>
              <a:t> posterior surface </a:t>
            </a:r>
            <a:r>
              <a:rPr lang="pt-BR" sz="3600" dirty="0" err="1"/>
              <a:t>of</a:t>
            </a:r>
            <a:r>
              <a:rPr lang="pt-BR" sz="3600" dirty="0"/>
              <a:t> </a:t>
            </a:r>
            <a:r>
              <a:rPr lang="pt-BR" sz="3600" dirty="0" err="1"/>
              <a:t>the</a:t>
            </a:r>
            <a:r>
              <a:rPr lang="pt-BR" sz="3600" dirty="0"/>
              <a:t> </a:t>
            </a:r>
            <a:r>
              <a:rPr lang="pt-BR" sz="3600" dirty="0" err="1"/>
              <a:t>donor</a:t>
            </a:r>
            <a:r>
              <a:rPr lang="pt-BR" sz="3600" dirty="0"/>
              <a:t> </a:t>
            </a:r>
            <a:r>
              <a:rPr lang="pt-BR" sz="3600" dirty="0" err="1"/>
              <a:t>corneal</a:t>
            </a:r>
            <a:r>
              <a:rPr lang="pt-BR" sz="3600" dirty="0"/>
              <a:t> </a:t>
            </a:r>
            <a:r>
              <a:rPr lang="pt-BR" sz="3600" dirty="0" err="1"/>
              <a:t>button</a:t>
            </a:r>
            <a:r>
              <a:rPr lang="pt-BR" sz="3600" dirty="0"/>
              <a:t>, </a:t>
            </a:r>
            <a:r>
              <a:rPr lang="pt-BR" sz="3600" dirty="0" err="1"/>
              <a:t>hyperemic</a:t>
            </a:r>
            <a:r>
              <a:rPr lang="pt-BR" sz="3600" dirty="0"/>
              <a:t> </a:t>
            </a:r>
            <a:r>
              <a:rPr lang="pt-BR" sz="3600" dirty="0" err="1"/>
              <a:t>conjunctiva</a:t>
            </a:r>
            <a:r>
              <a:rPr lang="pt-BR" sz="3600" dirty="0"/>
              <a:t> </a:t>
            </a:r>
            <a:r>
              <a:rPr lang="pt-BR" sz="3600" dirty="0" err="1"/>
              <a:t>and</a:t>
            </a:r>
            <a:r>
              <a:rPr lang="pt-BR" sz="3600" dirty="0"/>
              <a:t> </a:t>
            </a:r>
            <a:r>
              <a:rPr lang="pt-BR" sz="3600" dirty="0" err="1"/>
              <a:t>scleral</a:t>
            </a:r>
            <a:r>
              <a:rPr lang="pt-BR" sz="3600" dirty="0"/>
              <a:t> </a:t>
            </a:r>
            <a:r>
              <a:rPr lang="pt-BR" sz="3600" dirty="0" err="1"/>
              <a:t>nodule</a:t>
            </a:r>
            <a:r>
              <a:rPr lang="pt-BR" sz="3600" dirty="0"/>
              <a:t> </a:t>
            </a:r>
            <a:r>
              <a:rPr lang="pt-BR" sz="3600" dirty="0" err="1"/>
              <a:t>with</a:t>
            </a:r>
            <a:r>
              <a:rPr lang="pt-BR" sz="3600" dirty="0"/>
              <a:t> </a:t>
            </a:r>
            <a:r>
              <a:rPr lang="pt-BR" sz="3600" dirty="0" err="1"/>
              <a:t>probable</a:t>
            </a:r>
            <a:r>
              <a:rPr lang="pt-BR" sz="3600" dirty="0"/>
              <a:t> </a:t>
            </a:r>
            <a:r>
              <a:rPr lang="pt-BR" sz="3600" dirty="0" err="1"/>
              <a:t>penetration</a:t>
            </a:r>
            <a:r>
              <a:rPr lang="pt-BR" sz="3600" dirty="0"/>
              <a:t> </a:t>
            </a:r>
            <a:r>
              <a:rPr lang="pt-BR" sz="3600" dirty="0" err="1"/>
              <a:t>into</a:t>
            </a:r>
            <a:r>
              <a:rPr lang="pt-BR" sz="3600" dirty="0"/>
              <a:t> </a:t>
            </a:r>
            <a:r>
              <a:rPr lang="pt-BR" sz="3600" dirty="0" err="1"/>
              <a:t>the</a:t>
            </a:r>
            <a:r>
              <a:rPr lang="pt-BR" sz="3600" dirty="0"/>
              <a:t> anterior </a:t>
            </a:r>
            <a:r>
              <a:rPr lang="pt-BR" sz="3600" dirty="0" err="1"/>
              <a:t>chamber</a:t>
            </a:r>
            <a:r>
              <a:rPr lang="pt-BR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147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424427"/>
            <a:ext cx="4500397" cy="1216131"/>
          </a:xfrm>
        </p:spPr>
        <p:txBody>
          <a:bodyPr/>
          <a:lstStyle/>
          <a:p>
            <a:r>
              <a:rPr lang="pt-BR" dirty="0" err="1"/>
              <a:t>Treatment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8A1C469-A056-1E20-F380-2EA85C589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605338"/>
            <a:ext cx="1274445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s-ES" altLang="es-MX" sz="6000" dirty="0" err="1">
                <a:solidFill>
                  <a:srgbClr val="5657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Enucleation</a:t>
            </a:r>
            <a:endParaRPr lang="es-ES" altLang="es-MX" sz="6000" dirty="0">
              <a:solidFill>
                <a:srgbClr val="5657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41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>
            <a:extLst>
              <a:ext uri="{FF2B5EF4-FFF2-40B4-BE49-F238E27FC236}">
                <a16:creationId xmlns:a16="http://schemas.microsoft.com/office/drawing/2014/main" id="{4FA79B86-3AEB-9106-CA14-767145CE2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9704" name="Picture 1" descr="Montaje 34149-1.JPG">
            <a:extLst>
              <a:ext uri="{FF2B5EF4-FFF2-40B4-BE49-F238E27FC236}">
                <a16:creationId xmlns:a16="http://schemas.microsoft.com/office/drawing/2014/main" id="{87200987-01EC-0DDA-79B7-A01BF0FC4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4703" r="4988" b="6358"/>
          <a:stretch>
            <a:fillRect/>
          </a:stretch>
        </p:blipFill>
        <p:spPr bwMode="auto">
          <a:xfrm>
            <a:off x="2123190" y="0"/>
            <a:ext cx="14041620" cy="1028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2">
            <a:extLst>
              <a:ext uri="{FF2B5EF4-FFF2-40B4-BE49-F238E27FC236}">
                <a16:creationId xmlns:a16="http://schemas.microsoft.com/office/drawing/2014/main" id="{E855D42C-276E-DB66-B19E-92A53A2B1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7692" y="9640669"/>
            <a:ext cx="11771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Calibri" panose="020F0502020204030204" pitchFamily="34" charset="0"/>
                <a:cs typeface="Calibri" panose="020F0502020204030204" pitchFamily="34" charset="0"/>
              </a:rPr>
              <a:t>H&amp;E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>
            <a:extLst>
              <a:ext uri="{FF2B5EF4-FFF2-40B4-BE49-F238E27FC236}">
                <a16:creationId xmlns:a16="http://schemas.microsoft.com/office/drawing/2014/main" id="{0825A237-F4F9-6237-C85D-06D1FD7C9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0722" name="Picture 1" descr="Foto-1.jpg">
            <a:extLst>
              <a:ext uri="{FF2B5EF4-FFF2-40B4-BE49-F238E27FC236}">
                <a16:creationId xmlns:a16="http://schemas.microsoft.com/office/drawing/2014/main" id="{3404837A-3C90-3616-242E-A81D81BC2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r="5664"/>
          <a:stretch>
            <a:fillRect/>
          </a:stretch>
        </p:blipFill>
        <p:spPr bwMode="auto">
          <a:xfrm>
            <a:off x="2231231" y="0"/>
            <a:ext cx="691277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Foto-2.jpg">
            <a:extLst>
              <a:ext uri="{FF2B5EF4-FFF2-40B4-BE49-F238E27FC236}">
                <a16:creationId xmlns:a16="http://schemas.microsoft.com/office/drawing/2014/main" id="{A24420BE-1E21-B6A3-2C7A-B17B2D461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/>
          <a:stretch>
            <a:fillRect/>
          </a:stretch>
        </p:blipFill>
        <p:spPr bwMode="auto">
          <a:xfrm>
            <a:off x="9144001" y="0"/>
            <a:ext cx="691277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2">
            <a:extLst>
              <a:ext uri="{FF2B5EF4-FFF2-40B4-BE49-F238E27FC236}">
                <a16:creationId xmlns:a16="http://schemas.microsoft.com/office/drawing/2014/main" id="{435A8C43-7DC3-469F-357B-319F959BA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602" y="9585257"/>
            <a:ext cx="10792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Calibri" panose="020F0502020204030204" pitchFamily="34" charset="0"/>
                <a:cs typeface="Calibri" panose="020F0502020204030204" pitchFamily="34" charset="0"/>
              </a:rPr>
              <a:t>H&amp;E</a:t>
            </a:r>
          </a:p>
        </p:txBody>
      </p:sp>
      <p:sp>
        <p:nvSpPr>
          <p:cNvPr id="30725" name="TextBox 2">
            <a:extLst>
              <a:ext uri="{FF2B5EF4-FFF2-40B4-BE49-F238E27FC236}">
                <a16:creationId xmlns:a16="http://schemas.microsoft.com/office/drawing/2014/main" id="{16DC0F11-0832-B480-F10A-ED6204FBD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4496" y="9585256"/>
            <a:ext cx="11574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Calibri" panose="020F0502020204030204" pitchFamily="34" charset="0"/>
                <a:cs typeface="Calibri" panose="020F0502020204030204" pitchFamily="34" charset="0"/>
              </a:rPr>
              <a:t>H&amp;E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30733D-D554-CC57-7287-79FC333E1A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6170" y="1362075"/>
            <a:ext cx="647700" cy="194548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DC2664-419B-5419-36AE-341AD176195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091363" y="3524250"/>
            <a:ext cx="757238" cy="194310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8" name="TextBox 9">
            <a:extLst>
              <a:ext uri="{FF2B5EF4-FFF2-40B4-BE49-F238E27FC236}">
                <a16:creationId xmlns:a16="http://schemas.microsoft.com/office/drawing/2014/main" id="{759E1331-1D53-A9A4-7BBB-A4F62387C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385" y="726760"/>
            <a:ext cx="26455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Recipient cornea</a:t>
            </a:r>
          </a:p>
        </p:txBody>
      </p:sp>
      <p:sp>
        <p:nvSpPr>
          <p:cNvPr id="30729" name="TextBox 11">
            <a:extLst>
              <a:ext uri="{FF2B5EF4-FFF2-40B4-BE49-F238E27FC236}">
                <a16:creationId xmlns:a16="http://schemas.microsoft.com/office/drawing/2014/main" id="{76291622-4D78-FFA1-9FAA-CC6D0E3A6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246" y="5607757"/>
            <a:ext cx="22138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Donor cornea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1E8D78-A57D-8553-80B1-A905E408367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60020" y="3752850"/>
            <a:ext cx="1728788" cy="20383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1" name="TextBox 14">
            <a:extLst>
              <a:ext uri="{FF2B5EF4-FFF2-40B4-BE49-F238E27FC236}">
                <a16:creationId xmlns:a16="http://schemas.microsoft.com/office/drawing/2014/main" id="{899F1CD0-00DC-379C-A13C-50E65E276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520" y="5900738"/>
            <a:ext cx="147148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Interface</a:t>
            </a:r>
          </a:p>
        </p:txBody>
      </p:sp>
      <p:sp>
        <p:nvSpPr>
          <p:cNvPr id="30732" name="TextBox 15">
            <a:extLst>
              <a:ext uri="{FF2B5EF4-FFF2-40B4-BE49-F238E27FC236}">
                <a16:creationId xmlns:a16="http://schemas.microsoft.com/office/drawing/2014/main" id="{3852A3A3-19D3-1EE1-2971-5EDDE2C7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970" y="6750845"/>
            <a:ext cx="7572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AC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>
            <a:extLst>
              <a:ext uri="{FF2B5EF4-FFF2-40B4-BE49-F238E27FC236}">
                <a16:creationId xmlns:a16="http://schemas.microsoft.com/office/drawing/2014/main" id="{21C076CE-9354-9890-2CEA-C1C8DCB73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2770" name="Picture 1" descr="Foto-3.jpg">
            <a:extLst>
              <a:ext uri="{FF2B5EF4-FFF2-40B4-BE49-F238E27FC236}">
                <a16:creationId xmlns:a16="http://schemas.microsoft.com/office/drawing/2014/main" id="{087BEC84-F338-1860-2DA8-8EF330AD8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9"/>
          <a:stretch>
            <a:fillRect/>
          </a:stretch>
        </p:blipFill>
        <p:spPr bwMode="auto">
          <a:xfrm>
            <a:off x="2286001" y="-40482"/>
            <a:ext cx="1377077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>
            <a:extLst>
              <a:ext uri="{FF2B5EF4-FFF2-40B4-BE49-F238E27FC236}">
                <a16:creationId xmlns:a16="http://schemas.microsoft.com/office/drawing/2014/main" id="{37655C72-E10D-1DAF-A4ED-078C8302A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7970" y="9574169"/>
            <a:ext cx="1064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+mn-lt"/>
              </a:rPr>
              <a:t>H&amp;E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5">
            <a:extLst>
              <a:ext uri="{FF2B5EF4-FFF2-40B4-BE49-F238E27FC236}">
                <a16:creationId xmlns:a16="http://schemas.microsoft.com/office/drawing/2014/main" id="{B3722FB0-8A22-ED52-CEB6-954FAF9A4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4818" name="Picture 1" descr="Foto-4.jpg">
            <a:extLst>
              <a:ext uri="{FF2B5EF4-FFF2-40B4-BE49-F238E27FC236}">
                <a16:creationId xmlns:a16="http://schemas.microsoft.com/office/drawing/2014/main" id="{CD4404C9-31C1-901A-82C8-8E7A8F748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5"/>
          <a:stretch>
            <a:fillRect/>
          </a:stretch>
        </p:blipFill>
        <p:spPr bwMode="auto">
          <a:xfrm>
            <a:off x="2231231" y="0"/>
            <a:ext cx="691277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Foto-6.jpg">
            <a:extLst>
              <a:ext uri="{FF2B5EF4-FFF2-40B4-BE49-F238E27FC236}">
                <a16:creationId xmlns:a16="http://schemas.microsoft.com/office/drawing/2014/main" id="{9374D1DD-1820-5E4F-6834-543B9CF7B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4694"/>
          <a:stretch>
            <a:fillRect/>
          </a:stretch>
        </p:blipFill>
        <p:spPr bwMode="auto">
          <a:xfrm>
            <a:off x="9144001" y="0"/>
            <a:ext cx="691277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2">
            <a:extLst>
              <a:ext uri="{FF2B5EF4-FFF2-40B4-BE49-F238E27FC236}">
                <a16:creationId xmlns:a16="http://schemas.microsoft.com/office/drawing/2014/main" id="{FB805945-04D5-1B2A-0DE7-5C6287E3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838" y="9610508"/>
            <a:ext cx="12228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Calibri" panose="020F0502020204030204" pitchFamily="34" charset="0"/>
                <a:cs typeface="Calibri" panose="020F0502020204030204" pitchFamily="34" charset="0"/>
              </a:rPr>
              <a:t>H&amp;E</a:t>
            </a:r>
          </a:p>
        </p:txBody>
      </p:sp>
      <p:sp>
        <p:nvSpPr>
          <p:cNvPr id="34821" name="TextBox 2">
            <a:extLst>
              <a:ext uri="{FF2B5EF4-FFF2-40B4-BE49-F238E27FC236}">
                <a16:creationId xmlns:a16="http://schemas.microsoft.com/office/drawing/2014/main" id="{A20B7B53-1490-A63F-B430-708502463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6893" y="9610507"/>
            <a:ext cx="1042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63E901-4029-9083-6365-4349674C3F1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1844338" y="3631407"/>
            <a:ext cx="754857" cy="194310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3" name="TextBox 7">
            <a:extLst>
              <a:ext uri="{FF2B5EF4-FFF2-40B4-BE49-F238E27FC236}">
                <a16:creationId xmlns:a16="http://schemas.microsoft.com/office/drawing/2014/main" id="{84899BD1-1BD1-C2BF-911A-30AF3E88E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9263" y="5674257"/>
            <a:ext cx="92834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Cyst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>
            <a:extLst>
              <a:ext uri="{FF2B5EF4-FFF2-40B4-BE49-F238E27FC236}">
                <a16:creationId xmlns:a16="http://schemas.microsoft.com/office/drawing/2014/main" id="{4E9274EA-0416-4880-F4D9-338E6E53D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6866" name="Picture 1" descr="Foto-7.jpg">
            <a:extLst>
              <a:ext uri="{FF2B5EF4-FFF2-40B4-BE49-F238E27FC236}">
                <a16:creationId xmlns:a16="http://schemas.microsoft.com/office/drawing/2014/main" id="{BC807173-BE46-2598-D1CD-BA4DEB89E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r="22403"/>
          <a:stretch>
            <a:fillRect/>
          </a:stretch>
        </p:blipFill>
        <p:spPr bwMode="auto">
          <a:xfrm>
            <a:off x="2286000" y="0"/>
            <a:ext cx="685800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Foto-8.jpg">
            <a:extLst>
              <a:ext uri="{FF2B5EF4-FFF2-40B4-BE49-F238E27FC236}">
                <a16:creationId xmlns:a16="http://schemas.microsoft.com/office/drawing/2014/main" id="{C5317872-7A00-710C-929B-F2CB364D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9" r="31317"/>
          <a:stretch>
            <a:fillRect/>
          </a:stretch>
        </p:blipFill>
        <p:spPr bwMode="auto">
          <a:xfrm>
            <a:off x="9144001" y="-40482"/>
            <a:ext cx="6912770" cy="104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2">
            <a:extLst>
              <a:ext uri="{FF2B5EF4-FFF2-40B4-BE49-F238E27FC236}">
                <a16:creationId xmlns:a16="http://schemas.microsoft.com/office/drawing/2014/main" id="{0EF85680-FA73-22EB-9B4A-9F8EE47A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968" y="9610507"/>
            <a:ext cx="981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+mn-lt"/>
              </a:rPr>
              <a:t>PAS</a:t>
            </a:r>
          </a:p>
        </p:txBody>
      </p:sp>
      <p:sp>
        <p:nvSpPr>
          <p:cNvPr id="36869" name="TextBox 2">
            <a:extLst>
              <a:ext uri="{FF2B5EF4-FFF2-40B4-BE49-F238E27FC236}">
                <a16:creationId xmlns:a16="http://schemas.microsoft.com/office/drawing/2014/main" id="{40AC1499-5D6F-0D2E-72F3-FD000E85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6552" y="9610506"/>
            <a:ext cx="9354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>
            <a:extLst>
              <a:ext uri="{FF2B5EF4-FFF2-40B4-BE49-F238E27FC236}">
                <a16:creationId xmlns:a16="http://schemas.microsoft.com/office/drawing/2014/main" id="{D00528FD-BE40-3C79-0358-79093F888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8914" name="Picture 2" descr="Foto-5.jpg">
            <a:extLst>
              <a:ext uri="{FF2B5EF4-FFF2-40B4-BE49-F238E27FC236}">
                <a16:creationId xmlns:a16="http://schemas.microsoft.com/office/drawing/2014/main" id="{22503CD6-7213-0E3E-5B02-4653FF8CC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1" b="24323"/>
          <a:stretch>
            <a:fillRect/>
          </a:stretch>
        </p:blipFill>
        <p:spPr bwMode="auto">
          <a:xfrm>
            <a:off x="2988470" y="-42862"/>
            <a:ext cx="12256293" cy="1037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>
            <a:extLst>
              <a:ext uri="{FF2B5EF4-FFF2-40B4-BE49-F238E27FC236}">
                <a16:creationId xmlns:a16="http://schemas.microsoft.com/office/drawing/2014/main" id="{CB27FD04-C6AE-CCAA-3C93-7E41478BD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8749" y="9607419"/>
            <a:ext cx="12362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/>
              <a:t>H&amp;E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CC1EC0-DFCD-D99B-907E-5D41287D7BA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032582" y="2119313"/>
            <a:ext cx="0" cy="17287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B4F879-37F7-3A09-5AC0-EB5EAE84598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226970" y="6007895"/>
            <a:ext cx="647700" cy="140493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18" name="TextBox 9">
            <a:extLst>
              <a:ext uri="{FF2B5EF4-FFF2-40B4-BE49-F238E27FC236}">
                <a16:creationId xmlns:a16="http://schemas.microsoft.com/office/drawing/2014/main" id="{FCA2BC28-A8F1-BAF9-10E4-6EBF4DF4E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638" y="7519988"/>
            <a:ext cx="16233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Descemet</a:t>
            </a:r>
          </a:p>
        </p:txBody>
      </p:sp>
      <p:sp>
        <p:nvSpPr>
          <p:cNvPr id="38919" name="TextBox 10">
            <a:extLst>
              <a:ext uri="{FF2B5EF4-FFF2-40B4-BE49-F238E27FC236}">
                <a16:creationId xmlns:a16="http://schemas.microsoft.com/office/drawing/2014/main" id="{ACF411A2-C688-7F73-DFCE-FF6C0F36F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6" y="3955257"/>
            <a:ext cx="161682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Descemet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86E9E0-07B4-D71D-2656-3C2B05132D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737183" y="6548438"/>
            <a:ext cx="754856" cy="172640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1" name="TextBox 14">
            <a:extLst>
              <a:ext uri="{FF2B5EF4-FFF2-40B4-BE49-F238E27FC236}">
                <a16:creationId xmlns:a16="http://schemas.microsoft.com/office/drawing/2014/main" id="{E9B7364A-9A87-4915-8AC5-5A3E9592E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5063" y="5974645"/>
            <a:ext cx="64770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Iris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84BD3034-1359-39A1-FA95-BB8E86E4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7045" y="5969455"/>
            <a:ext cx="6477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latin typeface="Calibri" panose="020F0502020204030204" pitchFamily="34" charset="0"/>
                <a:cs typeface="Calibri" panose="020F0502020204030204" pitchFamily="34" charset="0"/>
              </a:rPr>
              <a:t>AC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>
            <a:extLst>
              <a:ext uri="{FF2B5EF4-FFF2-40B4-BE49-F238E27FC236}">
                <a16:creationId xmlns:a16="http://schemas.microsoft.com/office/drawing/2014/main" id="{08E5A4F4-67C1-02B1-B76B-2D67CD786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0962" name="Picture 1" descr="Foto-11.jpg">
            <a:extLst>
              <a:ext uri="{FF2B5EF4-FFF2-40B4-BE49-F238E27FC236}">
                <a16:creationId xmlns:a16="http://schemas.microsoft.com/office/drawing/2014/main" id="{E32EE49C-B7C4-A6E1-BA0E-5E1E821A5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5"/>
          <a:stretch>
            <a:fillRect/>
          </a:stretch>
        </p:blipFill>
        <p:spPr bwMode="auto">
          <a:xfrm>
            <a:off x="2286001" y="0"/>
            <a:ext cx="1377077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>
            <a:extLst>
              <a:ext uri="{FF2B5EF4-FFF2-40B4-BE49-F238E27FC236}">
                <a16:creationId xmlns:a16="http://schemas.microsoft.com/office/drawing/2014/main" id="{1FFF805A-9FEF-4476-7948-C206B037B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0965" y="9607419"/>
            <a:ext cx="9927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474781"/>
            <a:ext cx="16287350" cy="1216131"/>
          </a:xfrm>
        </p:spPr>
        <p:txBody>
          <a:bodyPr/>
          <a:lstStyle/>
          <a:p>
            <a:r>
              <a:rPr lang="en-US" dirty="0"/>
              <a:t>Disclosure of Relevant Financial Relationships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285861" y="4304987"/>
            <a:ext cx="11716277" cy="1677025"/>
          </a:xfrm>
        </p:spPr>
        <p:txBody>
          <a:bodyPr/>
          <a:lstStyle/>
          <a:p>
            <a:r>
              <a:rPr lang="en-US" b="1" dirty="0"/>
              <a:t>Dr. Abelardo A. Rodríguez-Reyes</a:t>
            </a:r>
            <a:r>
              <a:rPr lang="en-US" dirty="0"/>
              <a:t> declares he has no conflict(s) of interest to disclose</a:t>
            </a:r>
            <a:endParaRPr lang="pt-BR" sz="3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7" y="424427"/>
            <a:ext cx="6050900" cy="1216131"/>
          </a:xfrm>
        </p:spPr>
        <p:txBody>
          <a:bodyPr/>
          <a:lstStyle/>
          <a:p>
            <a:r>
              <a:rPr lang="pt-BR" dirty="0"/>
              <a:t>Final </a:t>
            </a:r>
            <a:r>
              <a:rPr lang="pt-BR" dirty="0" err="1"/>
              <a:t>Diagnosis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D58D7A8-ABAD-4DC0-AB05-739BD967F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605338"/>
            <a:ext cx="1274445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s-ES" altLang="es-MX" sz="6000" i="1" dirty="0" err="1">
                <a:solidFill>
                  <a:srgbClr val="5657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Acanthamoeba</a:t>
            </a:r>
            <a:r>
              <a:rPr lang="es-ES" altLang="es-MX" sz="6000" i="1" dirty="0">
                <a:solidFill>
                  <a:srgbClr val="5657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MX" sz="6000" dirty="0" err="1">
                <a:solidFill>
                  <a:srgbClr val="5657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Sclerokeratitis</a:t>
            </a:r>
            <a:endParaRPr lang="es-ES" altLang="es-MX" sz="6000" dirty="0">
              <a:solidFill>
                <a:srgbClr val="5657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57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7" y="424427"/>
            <a:ext cx="11386004" cy="1216131"/>
          </a:xfrm>
        </p:spPr>
        <p:txBody>
          <a:bodyPr/>
          <a:lstStyle/>
          <a:p>
            <a:r>
              <a:rPr lang="pt-BR" dirty="0" err="1"/>
              <a:t>Acanthamoeba</a:t>
            </a:r>
            <a:r>
              <a:rPr lang="pt-BR" dirty="0"/>
              <a:t> </a:t>
            </a:r>
            <a:r>
              <a:rPr lang="pt-BR" dirty="0" err="1"/>
              <a:t>Sclerokeratitis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3F654A3D-FC59-2754-E90C-71502EF1E805}"/>
              </a:ext>
            </a:extLst>
          </p:cNvPr>
          <p:cNvSpPr txBox="1">
            <a:spLocks/>
          </p:cNvSpPr>
          <p:nvPr/>
        </p:nvSpPr>
        <p:spPr>
          <a:xfrm>
            <a:off x="2717005" y="1695585"/>
            <a:ext cx="12853988" cy="7472881"/>
          </a:xfr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i="1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Acanthamoeba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free living parasite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Vegetative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growth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Trophozoite</a:t>
            </a:r>
            <a:endParaRPr lang="es-ES_tradnl" altLang="es-MX" sz="4800" dirty="0">
              <a:solidFill>
                <a:srgbClr val="565755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Dormant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stage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Cyst</a:t>
            </a:r>
            <a:endParaRPr lang="es-ES_tradnl" altLang="es-MX" sz="4800" dirty="0">
              <a:solidFill>
                <a:srgbClr val="565755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AK severe corneal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infection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, rare,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contact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lens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eyewearers</a:t>
            </a:r>
            <a:endParaRPr lang="es-ES_tradnl" altLang="es-MX" sz="4800" dirty="0">
              <a:solidFill>
                <a:srgbClr val="565755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ASK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complication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in 14-16% cases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Uncertain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pathogenesis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: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-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Secondary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immunologic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reaction</a:t>
            </a:r>
            <a:endParaRPr lang="es-ES_tradnl" altLang="es-MX" sz="4800" dirty="0">
              <a:solidFill>
                <a:srgbClr val="565755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 -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Invasion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of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sclera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by</a:t>
            </a:r>
            <a:r>
              <a:rPr lang="es-ES_tradnl" altLang="es-MX" sz="4800" dirty="0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s-ES_tradnl" altLang="es-MX" sz="4800" i="1" dirty="0" err="1">
                <a:solidFill>
                  <a:srgbClr val="565755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Acanthamoeba</a:t>
            </a:r>
            <a:endParaRPr lang="es-ES_tradnl" altLang="es-MX" sz="4800" i="1" dirty="0">
              <a:solidFill>
                <a:srgbClr val="565755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1099493-F0D7-4594-7A54-CA5DDEFC8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808" y="9306619"/>
            <a:ext cx="563438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solidFill>
                  <a:srgbClr val="FF0000"/>
                </a:solidFill>
              </a:rPr>
              <a:t> </a:t>
            </a:r>
            <a:r>
              <a:rPr lang="en-US" altLang="es-MX" sz="27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Ophthalmology</a:t>
            </a:r>
            <a:r>
              <a:rPr lang="en-US" altLang="es-MX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2014;121(12):2340-7.</a:t>
            </a:r>
            <a:endParaRPr lang="es-MX" altLang="es-MX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76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424427"/>
            <a:ext cx="11457787" cy="1216131"/>
          </a:xfrm>
        </p:spPr>
        <p:txBody>
          <a:bodyPr/>
          <a:lstStyle/>
          <a:p>
            <a:r>
              <a:rPr lang="pt-BR" dirty="0" err="1"/>
              <a:t>Acanthamoeba</a:t>
            </a:r>
            <a:r>
              <a:rPr lang="pt-BR" dirty="0"/>
              <a:t> </a:t>
            </a:r>
            <a:r>
              <a:rPr lang="pt-BR" dirty="0" err="1"/>
              <a:t>Sclerokeratitis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183A4B-673C-16A4-CBDF-3862186942C5}"/>
              </a:ext>
            </a:extLst>
          </p:cNvPr>
          <p:cNvSpPr txBox="1">
            <a:spLocks/>
          </p:cNvSpPr>
          <p:nvPr/>
        </p:nvSpPr>
        <p:spPr>
          <a:xfrm>
            <a:off x="2717005" y="1878465"/>
            <a:ext cx="12853988" cy="7107121"/>
          </a:xfr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Cyst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highly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resistant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to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physical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chemical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and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drug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agents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vs.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amoebas</a:t>
            </a:r>
            <a:endParaRPr lang="es-ES_tradnl" altLang="es-MX" sz="4800" dirty="0">
              <a:solidFill>
                <a:srgbClr val="565755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i="1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Acanthamoeba</a:t>
            </a:r>
            <a:r>
              <a:rPr lang="es-ES_tradnl" altLang="es-MX" sz="4800" i="1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cyst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deep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sclera</a:t>
            </a:r>
            <a:endParaRPr lang="es-ES_tradnl" altLang="es-MX" sz="4800" dirty="0">
              <a:solidFill>
                <a:srgbClr val="565755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Abscesses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in cornea and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limbus</a:t>
            </a:r>
            <a:endParaRPr lang="es-ES_tradnl" altLang="es-MX" sz="4800" dirty="0">
              <a:solidFill>
                <a:srgbClr val="565755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Deep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sclera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granulation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tissue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Acute and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chronic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inflammation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of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the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anterior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segment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Does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not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affect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posterior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sclera</a:t>
            </a:r>
            <a:endParaRPr lang="es-ES_tradnl" altLang="es-MX" sz="4800" dirty="0">
              <a:solidFill>
                <a:srgbClr val="565755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Enucleaction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indicated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for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suspected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endophthalmitis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or</a:t>
            </a:r>
            <a:r>
              <a:rPr lang="es-ES_tradnl" altLang="es-MX" sz="4800" dirty="0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corneal </a:t>
            </a:r>
            <a:r>
              <a:rPr lang="es-ES_tradnl" altLang="es-MX" sz="4800" dirty="0" err="1">
                <a:solidFill>
                  <a:srgbClr val="565755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perforation</a:t>
            </a:r>
            <a:endParaRPr lang="es-ES_tradnl" altLang="es-MX" sz="4800" dirty="0">
              <a:solidFill>
                <a:srgbClr val="565755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8EF0A15-2EEB-49B3-FAA8-5914609FB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523" y="8889368"/>
            <a:ext cx="72709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2700" dirty="0">
                <a:solidFill>
                  <a:srgbClr val="FF0000"/>
                </a:solidFill>
              </a:rPr>
              <a:t> </a:t>
            </a:r>
            <a:r>
              <a:rPr lang="en-US" altLang="es-MX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Histopathological examination of </a:t>
            </a:r>
            <a:r>
              <a:rPr lang="en-US" altLang="es-MX" sz="27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Acanthamoeba </a:t>
            </a:r>
            <a:r>
              <a:rPr lang="en-US" altLang="es-MX" sz="27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sclerokeratitis</a:t>
            </a:r>
            <a:r>
              <a:rPr lang="en-US" altLang="es-MX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s-MX" sz="27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</a:t>
            </a:r>
            <a:r>
              <a:rPr lang="en-US" altLang="es-MX" sz="27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Ophthalmol</a:t>
            </a:r>
            <a:r>
              <a:rPr lang="en-US" altLang="es-MX" sz="27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s-MX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2014;16(8):251-3.</a:t>
            </a:r>
            <a:endParaRPr lang="es-MX" altLang="es-MX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68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5999" y="4575991"/>
            <a:ext cx="13716000" cy="1135018"/>
          </a:xfrm>
        </p:spPr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! 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6" y="7343469"/>
            <a:ext cx="7859964" cy="62093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52666C-25E3-1548-432E-6479EE90F379}"/>
              </a:ext>
            </a:extLst>
          </p:cNvPr>
          <p:cNvSpPr txBox="1"/>
          <p:nvPr/>
        </p:nvSpPr>
        <p:spPr>
          <a:xfrm>
            <a:off x="5877096" y="6174642"/>
            <a:ext cx="6533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solidFill>
                  <a:schemeClr val="bg1"/>
                </a:solidFill>
              </a:rPr>
              <a:t>arodri2@yahoo.com</a:t>
            </a:r>
          </a:p>
        </p:txBody>
      </p:sp>
    </p:spTree>
    <p:extLst>
      <p:ext uri="{BB962C8B-B14F-4D97-AF65-F5344CB8AC3E}">
        <p14:creationId xmlns:p14="http://schemas.microsoft.com/office/powerpoint/2010/main" val="3531161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2845472"/>
            <a:ext cx="13716000" cy="1379913"/>
          </a:xfrm>
        </p:spPr>
        <p:txBody>
          <a:bodyPr/>
          <a:lstStyle/>
          <a:p>
            <a:r>
              <a:rPr lang="pt-BR" sz="4400" b="1" dirty="0"/>
              <a:t>ACKNOWLEDEGEMENTS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8202577"/>
            <a:ext cx="7859964" cy="620938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2E36EE5D-181A-4F17-36BE-B90911EA6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584" y="4038143"/>
            <a:ext cx="6666831" cy="416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es-MX" altLang="es-MX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Dolores Ríos y Valles-Valles, M.D.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es-MX" altLang="es-MX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Ivette Hernández-Ayuso, M.D.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r>
              <a:rPr lang="es-MX" altLang="es-MX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Juan Manuel Vanin-Viscay, M.D.</a:t>
            </a:r>
            <a:endParaRPr lang="es-ES" altLang="es-MX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s-ES" altLang="es-MX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Héctor A. Rodríguez-Martínez, M.D. 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s-MX" altLang="es-MX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Histotech. Zoila Romero-López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s-MX" altLang="es-MX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Histotech. Karen T. Pohlmayer-Hurtado</a:t>
            </a:r>
            <a:endParaRPr lang="es-MX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s-MX" altLang="es-MX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Histotech. Héctor Trinidad-Bibiano</a:t>
            </a:r>
          </a:p>
        </p:txBody>
      </p:sp>
    </p:spTree>
    <p:extLst>
      <p:ext uri="{BB962C8B-B14F-4D97-AF65-F5344CB8AC3E}">
        <p14:creationId xmlns:p14="http://schemas.microsoft.com/office/powerpoint/2010/main" val="338123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424427"/>
            <a:ext cx="11665975" cy="1216131"/>
          </a:xfrm>
        </p:spPr>
        <p:txBody>
          <a:bodyPr/>
          <a:lstStyle/>
          <a:p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Summary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664" y="2161689"/>
            <a:ext cx="13206672" cy="3390833"/>
          </a:xfrm>
        </p:spPr>
        <p:txBody>
          <a:bodyPr/>
          <a:lstStyle/>
          <a:p>
            <a:pPr marL="457200" indent="-457200" algn="just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3600" dirty="0"/>
              <a:t>A 22-year-old </a:t>
            </a:r>
            <a:r>
              <a:rPr lang="pt-BR" sz="3600" dirty="0" err="1"/>
              <a:t>man</a:t>
            </a:r>
            <a:r>
              <a:rPr lang="pt-BR" sz="3600" dirty="0"/>
              <a:t> </a:t>
            </a:r>
          </a:p>
          <a:p>
            <a:pPr marL="457200" indent="-457200" algn="just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3600" dirty="0" err="1"/>
              <a:t>History</a:t>
            </a:r>
            <a:r>
              <a:rPr lang="pt-BR" sz="3600" dirty="0"/>
              <a:t> </a:t>
            </a:r>
            <a:r>
              <a:rPr lang="pt-BR" sz="3600" dirty="0" err="1"/>
              <a:t>of</a:t>
            </a:r>
            <a:r>
              <a:rPr lang="pt-BR" sz="3600" dirty="0"/>
              <a:t> Herpes Zoster </a:t>
            </a:r>
            <a:r>
              <a:rPr lang="pt-BR" sz="3600" dirty="0" err="1"/>
              <a:t>on</a:t>
            </a:r>
            <a:r>
              <a:rPr lang="pt-BR" sz="3600" dirty="0"/>
              <a:t> </a:t>
            </a:r>
            <a:r>
              <a:rPr lang="pt-BR" sz="3600" dirty="0" err="1"/>
              <a:t>the</a:t>
            </a:r>
            <a:r>
              <a:rPr lang="pt-BR" sz="3600" dirty="0"/>
              <a:t> </a:t>
            </a:r>
            <a:r>
              <a:rPr lang="pt-BR" sz="3600" dirty="0" err="1"/>
              <a:t>back</a:t>
            </a:r>
            <a:r>
              <a:rPr lang="pt-BR" sz="3600" dirty="0"/>
              <a:t> for </a:t>
            </a:r>
            <a:r>
              <a:rPr lang="pt-BR" sz="3600" dirty="0" err="1"/>
              <a:t>the</a:t>
            </a:r>
            <a:r>
              <a:rPr lang="pt-BR" sz="3600" dirty="0"/>
              <a:t> </a:t>
            </a:r>
            <a:r>
              <a:rPr lang="pt-BR" sz="3600" dirty="0" err="1"/>
              <a:t>previous</a:t>
            </a:r>
            <a:r>
              <a:rPr lang="pt-BR" sz="3600" dirty="0"/>
              <a:t> 10 Years</a:t>
            </a:r>
          </a:p>
          <a:p>
            <a:pPr marL="457200" indent="-457200" algn="just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3600" dirty="0"/>
              <a:t> </a:t>
            </a:r>
            <a:r>
              <a:rPr lang="pt-BR" sz="3600" dirty="0" err="1"/>
              <a:t>Decreased</a:t>
            </a:r>
            <a:r>
              <a:rPr lang="pt-BR" sz="3600" dirty="0"/>
              <a:t> </a:t>
            </a:r>
            <a:r>
              <a:rPr lang="pt-BR" sz="3600" dirty="0" err="1"/>
              <a:t>vision</a:t>
            </a:r>
            <a:r>
              <a:rPr lang="pt-BR" sz="3600" dirty="0"/>
              <a:t> in </a:t>
            </a:r>
            <a:r>
              <a:rPr lang="pt-BR" sz="3600" dirty="0" err="1"/>
              <a:t>the</a:t>
            </a:r>
            <a:r>
              <a:rPr lang="pt-BR" sz="3600" dirty="0"/>
              <a:t> </a:t>
            </a:r>
            <a:r>
              <a:rPr lang="pt-BR" sz="3600" dirty="0" err="1"/>
              <a:t>right</a:t>
            </a:r>
            <a:r>
              <a:rPr lang="pt-BR" sz="3600" dirty="0"/>
              <a:t> </a:t>
            </a:r>
            <a:r>
              <a:rPr lang="pt-BR" sz="3600" dirty="0" err="1"/>
              <a:t>eye</a:t>
            </a:r>
            <a:r>
              <a:rPr lang="pt-BR" sz="3600" dirty="0"/>
              <a:t> (OD) for 1 </a:t>
            </a:r>
            <a:r>
              <a:rPr lang="pt-BR" sz="3600" dirty="0" err="1"/>
              <a:t>day</a:t>
            </a:r>
            <a:endParaRPr lang="pt-BR" sz="3600" dirty="0"/>
          </a:p>
          <a:p>
            <a:pPr marL="457200" indent="-457200" algn="just">
              <a:spcBef>
                <a:spcPts val="18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3600" dirty="0" err="1"/>
              <a:t>Ophthalmological</a:t>
            </a:r>
            <a:r>
              <a:rPr lang="pt-BR" sz="3600" dirty="0"/>
              <a:t> </a:t>
            </a:r>
            <a:r>
              <a:rPr lang="pt-BR" sz="3600" dirty="0" err="1"/>
              <a:t>examination</a:t>
            </a:r>
            <a:r>
              <a:rPr lang="pt-BR" sz="3600" dirty="0"/>
              <a:t> OD: </a:t>
            </a:r>
            <a:r>
              <a:rPr lang="pt-BR" sz="3600" dirty="0" err="1"/>
              <a:t>Hyperemic</a:t>
            </a:r>
            <a:r>
              <a:rPr lang="pt-BR" sz="3600" dirty="0"/>
              <a:t> </a:t>
            </a:r>
            <a:r>
              <a:rPr lang="pt-BR" sz="3600" dirty="0" err="1"/>
              <a:t>conjunctiva</a:t>
            </a:r>
            <a:r>
              <a:rPr lang="pt-BR" sz="3600" dirty="0"/>
              <a:t>, </a:t>
            </a:r>
            <a:r>
              <a:rPr lang="pt-BR" sz="3600" dirty="0" err="1"/>
              <a:t>ciliary</a:t>
            </a:r>
            <a:r>
              <a:rPr lang="pt-BR" sz="3600" dirty="0"/>
              <a:t> </a:t>
            </a:r>
            <a:r>
              <a:rPr lang="pt-BR" sz="3600" dirty="0" err="1"/>
              <a:t>injection</a:t>
            </a:r>
            <a:r>
              <a:rPr lang="pt-BR" sz="3600" dirty="0"/>
              <a:t>, </a:t>
            </a:r>
            <a:r>
              <a:rPr lang="pt-BR" sz="3600" dirty="0" err="1"/>
              <a:t>corneal</a:t>
            </a:r>
            <a:r>
              <a:rPr lang="pt-BR" sz="3600" dirty="0"/>
              <a:t> </a:t>
            </a:r>
            <a:r>
              <a:rPr lang="pt-BR" sz="3600" dirty="0" err="1"/>
              <a:t>leukoma</a:t>
            </a:r>
            <a:r>
              <a:rPr lang="pt-BR" sz="3600" dirty="0"/>
              <a:t>, </a:t>
            </a:r>
            <a:r>
              <a:rPr lang="pt-BR" sz="3600" dirty="0" err="1"/>
              <a:t>immunological</a:t>
            </a:r>
            <a:r>
              <a:rPr lang="pt-BR" sz="3600" dirty="0"/>
              <a:t> </a:t>
            </a:r>
            <a:r>
              <a:rPr lang="pt-BR" sz="3600" dirty="0" err="1"/>
              <a:t>ring</a:t>
            </a:r>
            <a:r>
              <a:rPr lang="pt-BR" sz="3600" dirty="0"/>
              <a:t> </a:t>
            </a:r>
            <a:r>
              <a:rPr lang="pt-BR" sz="3600" dirty="0" err="1"/>
              <a:t>and</a:t>
            </a:r>
            <a:r>
              <a:rPr lang="pt-BR" sz="3600" dirty="0"/>
              <a:t> </a:t>
            </a:r>
            <a:r>
              <a:rPr lang="pt-BR" sz="3600" dirty="0" err="1"/>
              <a:t>stromal</a:t>
            </a:r>
            <a:r>
              <a:rPr lang="pt-BR" sz="3600" dirty="0"/>
              <a:t> edema</a:t>
            </a:r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424427"/>
            <a:ext cx="8992884" cy="1216131"/>
          </a:xfrm>
        </p:spPr>
        <p:txBody>
          <a:bodyPr/>
          <a:lstStyle/>
          <a:p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Appearance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1" descr="2019_10_14_7921.JPG">
            <a:extLst>
              <a:ext uri="{FF2B5EF4-FFF2-40B4-BE49-F238E27FC236}">
                <a16:creationId xmlns:a16="http://schemas.microsoft.com/office/drawing/2014/main" id="{8ADE7B35-0F39-D2A6-A868-523A5D142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"/>
          <a:stretch>
            <a:fillRect/>
          </a:stretch>
        </p:blipFill>
        <p:spPr bwMode="auto">
          <a:xfrm>
            <a:off x="3063240" y="1901123"/>
            <a:ext cx="12161519" cy="797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4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424427"/>
            <a:ext cx="7773684" cy="1216131"/>
          </a:xfrm>
        </p:spPr>
        <p:txBody>
          <a:bodyPr/>
          <a:lstStyle/>
          <a:p>
            <a:r>
              <a:rPr lang="pt-BR" dirty="0" err="1"/>
              <a:t>Clinical</a:t>
            </a:r>
            <a:r>
              <a:rPr lang="pt-BR" dirty="0"/>
              <a:t> </a:t>
            </a:r>
            <a:r>
              <a:rPr lang="pt-BR" dirty="0" err="1"/>
              <a:t>Appearance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Picture 1" descr="2019_10_14_7927.JPG">
            <a:extLst>
              <a:ext uri="{FF2B5EF4-FFF2-40B4-BE49-F238E27FC236}">
                <a16:creationId xmlns:a16="http://schemas.microsoft.com/office/drawing/2014/main" id="{22B7A4DE-49A4-6FB9-B628-CCF3CE4CA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"/>
          <a:stretch>
            <a:fillRect/>
          </a:stretch>
        </p:blipFill>
        <p:spPr bwMode="auto">
          <a:xfrm>
            <a:off x="3059083" y="1901123"/>
            <a:ext cx="12169833" cy="798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78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424427"/>
            <a:ext cx="4261857" cy="1216131"/>
          </a:xfrm>
        </p:spPr>
        <p:txBody>
          <a:bodyPr/>
          <a:lstStyle/>
          <a:p>
            <a:r>
              <a:rPr lang="pt-BR" dirty="0" err="1"/>
              <a:t>Treatment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6C8344B-1C1E-46DD-1518-840822E1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605338"/>
            <a:ext cx="12744450" cy="107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es-ES" altLang="es-MX" sz="6000" dirty="0" err="1">
                <a:solidFill>
                  <a:srgbClr val="565755"/>
                </a:solidFill>
                <a:latin typeface="+mn-lt"/>
                <a:cs typeface="Arial" panose="020B0604020202020204" pitchFamily="34" charset="0"/>
              </a:rPr>
              <a:t>Penetrating</a:t>
            </a:r>
            <a:r>
              <a:rPr lang="es-ES" altLang="es-MX" sz="6000" dirty="0">
                <a:solidFill>
                  <a:srgbClr val="565755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s-ES" altLang="es-MX" sz="6000" dirty="0" err="1">
                <a:solidFill>
                  <a:srgbClr val="565755"/>
                </a:solidFill>
                <a:latin typeface="+mn-lt"/>
                <a:cs typeface="Arial" panose="020B0604020202020204" pitchFamily="34" charset="0"/>
              </a:rPr>
              <a:t>Keratoplasty</a:t>
            </a:r>
            <a:endParaRPr lang="es-ES" altLang="es-MX" sz="6000" dirty="0">
              <a:solidFill>
                <a:srgbClr val="565755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02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B3F0F1CF-516A-E2B4-37E2-833B6B27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9458" name="Picture 1" descr="Foto-2.jpg">
            <a:extLst>
              <a:ext uri="{FF2B5EF4-FFF2-40B4-BE49-F238E27FC236}">
                <a16:creationId xmlns:a16="http://schemas.microsoft.com/office/drawing/2014/main" id="{6AA5CEC9-7477-DA2F-CAFF-7B18CAD22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b="33247"/>
          <a:stretch>
            <a:fillRect/>
          </a:stretch>
        </p:blipFill>
        <p:spPr bwMode="auto">
          <a:xfrm>
            <a:off x="2286001" y="0"/>
            <a:ext cx="1377077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112EAAED-A690-239A-A838-18BED085E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8526" y="9527383"/>
            <a:ext cx="1081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+mn-lt"/>
              </a:rPr>
              <a:t>H&amp;E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F7AD95B2-A478-5CE4-4DE5-4FE8CED68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1506" name="Picture 2" descr="Foto-7.jpg">
            <a:extLst>
              <a:ext uri="{FF2B5EF4-FFF2-40B4-BE49-F238E27FC236}">
                <a16:creationId xmlns:a16="http://schemas.microsoft.com/office/drawing/2014/main" id="{76F3A6FA-0C6E-60D7-D277-F0E8E2992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/>
          <a:stretch>
            <a:fillRect/>
          </a:stretch>
        </p:blipFill>
        <p:spPr bwMode="auto">
          <a:xfrm>
            <a:off x="9144001" y="1"/>
            <a:ext cx="6912770" cy="103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Foto-4.jpg">
            <a:extLst>
              <a:ext uri="{FF2B5EF4-FFF2-40B4-BE49-F238E27FC236}">
                <a16:creationId xmlns:a16="http://schemas.microsoft.com/office/drawing/2014/main" id="{27AFF16B-E60C-2AD0-550C-2CDE5AB6E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r="24797"/>
          <a:stretch>
            <a:fillRect/>
          </a:stretch>
        </p:blipFill>
        <p:spPr bwMode="auto">
          <a:xfrm>
            <a:off x="2286000" y="0"/>
            <a:ext cx="685800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2">
            <a:extLst>
              <a:ext uri="{FF2B5EF4-FFF2-40B4-BE49-F238E27FC236}">
                <a16:creationId xmlns:a16="http://schemas.microsoft.com/office/drawing/2014/main" id="{16A88762-9ED4-8361-5C68-1D570AA3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758" y="9527383"/>
            <a:ext cx="10810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+mn-lt"/>
              </a:rPr>
              <a:t>H&amp;E</a:t>
            </a:r>
          </a:p>
        </p:txBody>
      </p:sp>
      <p:sp>
        <p:nvSpPr>
          <p:cNvPr id="21509" name="TextBox 2">
            <a:extLst>
              <a:ext uri="{FF2B5EF4-FFF2-40B4-BE49-F238E27FC236}">
                <a16:creationId xmlns:a16="http://schemas.microsoft.com/office/drawing/2014/main" id="{39FDC64A-E846-8DBD-BA30-30BBC2361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1833" y="9527383"/>
            <a:ext cx="1297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+mn-lt"/>
              </a:rPr>
              <a:t>PAS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>
            <a:extLst>
              <a:ext uri="{FF2B5EF4-FFF2-40B4-BE49-F238E27FC236}">
                <a16:creationId xmlns:a16="http://schemas.microsoft.com/office/drawing/2014/main" id="{D8634A88-844F-5F29-22AC-49C6C0DA6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40482"/>
            <a:ext cx="13716000" cy="10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s-MX" sz="6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3554" name="Picture 2" descr="Foto-9.jpg">
            <a:extLst>
              <a:ext uri="{FF2B5EF4-FFF2-40B4-BE49-F238E27FC236}">
                <a16:creationId xmlns:a16="http://schemas.microsoft.com/office/drawing/2014/main" id="{658664E4-DC79-BDB7-C4EB-E3F1A725B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/>
          <a:stretch>
            <a:fillRect/>
          </a:stretch>
        </p:blipFill>
        <p:spPr bwMode="auto">
          <a:xfrm>
            <a:off x="9144001" y="0"/>
            <a:ext cx="691277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Foto-11.jpg">
            <a:extLst>
              <a:ext uri="{FF2B5EF4-FFF2-40B4-BE49-F238E27FC236}">
                <a16:creationId xmlns:a16="http://schemas.microsoft.com/office/drawing/2014/main" id="{A750AD4A-C9CD-C5F6-20C1-F6AB04316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3911"/>
          <a:stretch>
            <a:fillRect/>
          </a:stretch>
        </p:blipFill>
        <p:spPr bwMode="auto">
          <a:xfrm>
            <a:off x="2286000" y="0"/>
            <a:ext cx="6858000" cy="103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">
            <a:extLst>
              <a:ext uri="{FF2B5EF4-FFF2-40B4-BE49-F238E27FC236}">
                <a16:creationId xmlns:a16="http://schemas.microsoft.com/office/drawing/2014/main" id="{A41CE7F5-7D73-B85C-2782-8F2EDE7EA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197" y="9605325"/>
            <a:ext cx="2052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Grocott</a:t>
            </a:r>
            <a:endParaRPr lang="en-US" altLang="es-MX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7" name="TextBox 2">
            <a:extLst>
              <a:ext uri="{FF2B5EF4-FFF2-40B4-BE49-F238E27FC236}">
                <a16:creationId xmlns:a16="http://schemas.microsoft.com/office/drawing/2014/main" id="{2D8A04E8-434F-878A-D313-2575D7EC3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0184" y="9605324"/>
            <a:ext cx="1711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s-MX" sz="3600" b="1" dirty="0">
                <a:latin typeface="Calibri" panose="020F0502020204030204" pitchFamily="34" charset="0"/>
                <a:cs typeface="Calibri" panose="020F0502020204030204" pitchFamily="34" charset="0"/>
              </a:rPr>
              <a:t>Giemsa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6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8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4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5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6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7C16B0FD-A53C-CC4B-B034-19E9F3FCFEFF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1BA3B143-7778-664C-8FD6-DE6E1A15F281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8241451A-83EC-1541-8E5F-7BBF4A2DDF37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1869C5D8-5D74-9845-8BDD-1684B7D08F60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5E863CE9-3026-4E56-A554-3353EB6339DF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BAE46962-FFF0-2048-89F5-B16853427F6C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9F5F229E-55D0-C14A-A788-327B16608AE3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C13DD61A-7B7A-BF4D-A760-F40B2982B986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14081965-342E-3146-8D64-A03C7B85D9D2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347428D9-6563-E04C-9FB9-AB79CF248AB2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0DA10471-E1A5-724F-89BB-7B4FC5DB468C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9744D798-1D19-D24E-85DC-375FD22DD1E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71028CDB-3616-3549-A188-B002F5F8C5C1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</TotalTime>
  <Words>384</Words>
  <Application>Microsoft Office PowerPoint</Application>
  <PresentationFormat>Personalizar</PresentationFormat>
  <Paragraphs>85</Paragraphs>
  <Slides>24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Calibri Bold</vt:lpstr>
      <vt:lpstr>Times New Roman</vt:lpstr>
      <vt:lpstr>Wingdings</vt:lpstr>
      <vt:lpstr>Congresso de Patologia</vt:lpstr>
      <vt:lpstr>DIDACTIC CASE TO LEARN OCULAR PATHOLOGY</vt:lpstr>
      <vt:lpstr>Disclosure of Relevant Financial Relationships</vt:lpstr>
      <vt:lpstr>Clinical Summary</vt:lpstr>
      <vt:lpstr>Clinical Appearance</vt:lpstr>
      <vt:lpstr>Clinical Appearance</vt:lpstr>
      <vt:lpstr>Treatment</vt:lpstr>
      <vt:lpstr>Apresentação do PowerPoint</vt:lpstr>
      <vt:lpstr>Apresentação do PowerPoint</vt:lpstr>
      <vt:lpstr>Apresentação do PowerPoint</vt:lpstr>
      <vt:lpstr>Diagnosis</vt:lpstr>
      <vt:lpstr>Follow-up</vt:lpstr>
      <vt:lpstr>Treatment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Final Diagnosis</vt:lpstr>
      <vt:lpstr>Acanthamoeba Sclerokeratitis</vt:lpstr>
      <vt:lpstr>Acanthamoeba Sclerokeratitis</vt:lpstr>
      <vt:lpstr>Thank You!  </vt:lpstr>
      <vt:lpstr>ACKNOWLEDEGEMENTS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</cp:lastModifiedBy>
  <cp:revision>52</cp:revision>
  <dcterms:created xsi:type="dcterms:W3CDTF">2024-02-22T18:43:09Z</dcterms:created>
  <dcterms:modified xsi:type="dcterms:W3CDTF">2024-05-31T16:09:55Z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